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7" r:id="rId2"/>
    <p:sldId id="258" r:id="rId3"/>
    <p:sldId id="259" r:id="rId4"/>
    <p:sldId id="260" r:id="rId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90" d="100"/>
          <a:sy n="90" d="100"/>
        </p:scale>
        <p:origin x="1234" y="67"/>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4.xml"/><Relationship Id="rId4" Type="http://schemas.openxmlformats.org/officeDocument/2006/relationships/slide" Target="slides/slide3.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20405DFF-D861-43F2-9827-5DC59050EC2E}" type="datetimeFigureOut">
              <a:rPr lang="en-US" smtClean="0"/>
              <a:t>3/17/2025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C98F765-78CE-403C-9CA8-5529C84FDA7F}" type="slidenum">
              <a:rPr lang="en-US" smtClean="0"/>
              <a:t>‹#›</a:t>
            </a:fld>
            <a:endParaRPr lang="en-US"/>
          </a:p>
        </p:txBody>
      </p:sp>
    </p:spTree>
    <p:extLst>
      <p:ext uri="{BB962C8B-B14F-4D97-AF65-F5344CB8AC3E}">
        <p14:creationId xmlns:p14="http://schemas.microsoft.com/office/powerpoint/2010/main" val="12335348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0405DFF-D861-43F2-9827-5DC59050EC2E}" type="datetimeFigureOut">
              <a:rPr lang="en-US" smtClean="0"/>
              <a:t>3/17/2025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C98F765-78CE-403C-9CA8-5529C84FDA7F}" type="slidenum">
              <a:rPr lang="en-US" smtClean="0"/>
              <a:t>‹#›</a:t>
            </a:fld>
            <a:endParaRPr lang="en-US"/>
          </a:p>
        </p:txBody>
      </p:sp>
    </p:spTree>
    <p:extLst>
      <p:ext uri="{BB962C8B-B14F-4D97-AF65-F5344CB8AC3E}">
        <p14:creationId xmlns:p14="http://schemas.microsoft.com/office/powerpoint/2010/main" val="155483805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0405DFF-D861-43F2-9827-5DC59050EC2E}" type="datetimeFigureOut">
              <a:rPr lang="en-US" smtClean="0"/>
              <a:t>3/17/2025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C98F765-78CE-403C-9CA8-5529C84FDA7F}" type="slidenum">
              <a:rPr lang="en-US" smtClean="0"/>
              <a:t>‹#›</a:t>
            </a:fld>
            <a:endParaRPr lang="en-US"/>
          </a:p>
        </p:txBody>
      </p:sp>
    </p:spTree>
    <p:extLst>
      <p:ext uri="{BB962C8B-B14F-4D97-AF65-F5344CB8AC3E}">
        <p14:creationId xmlns:p14="http://schemas.microsoft.com/office/powerpoint/2010/main" val="86492738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0405DFF-D861-43F2-9827-5DC59050EC2E}" type="datetimeFigureOut">
              <a:rPr lang="en-US" smtClean="0"/>
              <a:t>3/17/2025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C98F765-78CE-403C-9CA8-5529C84FDA7F}" type="slidenum">
              <a:rPr lang="en-US" smtClean="0"/>
              <a:t>‹#›</a:t>
            </a:fld>
            <a:endParaRPr lang="en-US"/>
          </a:p>
        </p:txBody>
      </p:sp>
    </p:spTree>
    <p:extLst>
      <p:ext uri="{BB962C8B-B14F-4D97-AF65-F5344CB8AC3E}">
        <p14:creationId xmlns:p14="http://schemas.microsoft.com/office/powerpoint/2010/main" val="394042204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20405DFF-D861-43F2-9827-5DC59050EC2E}" type="datetimeFigureOut">
              <a:rPr lang="en-US" smtClean="0"/>
              <a:t>3/17/2025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C98F765-78CE-403C-9CA8-5529C84FDA7F}" type="slidenum">
              <a:rPr lang="en-US" smtClean="0"/>
              <a:t>‹#›</a:t>
            </a:fld>
            <a:endParaRPr lang="en-US"/>
          </a:p>
        </p:txBody>
      </p:sp>
    </p:spTree>
    <p:extLst>
      <p:ext uri="{BB962C8B-B14F-4D97-AF65-F5344CB8AC3E}">
        <p14:creationId xmlns:p14="http://schemas.microsoft.com/office/powerpoint/2010/main" val="162265946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20405DFF-D861-43F2-9827-5DC59050EC2E}" type="datetimeFigureOut">
              <a:rPr lang="en-US" smtClean="0"/>
              <a:t>3/17/2025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C98F765-78CE-403C-9CA8-5529C84FDA7F}" type="slidenum">
              <a:rPr lang="en-US" smtClean="0"/>
              <a:t>‹#›</a:t>
            </a:fld>
            <a:endParaRPr lang="en-US"/>
          </a:p>
        </p:txBody>
      </p:sp>
    </p:spTree>
    <p:extLst>
      <p:ext uri="{BB962C8B-B14F-4D97-AF65-F5344CB8AC3E}">
        <p14:creationId xmlns:p14="http://schemas.microsoft.com/office/powerpoint/2010/main" val="121083317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20405DFF-D861-43F2-9827-5DC59050EC2E}" type="datetimeFigureOut">
              <a:rPr lang="en-US" smtClean="0"/>
              <a:t>3/17/2025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C98F765-78CE-403C-9CA8-5529C84FDA7F}" type="slidenum">
              <a:rPr lang="en-US" smtClean="0"/>
              <a:t>‹#›</a:t>
            </a:fld>
            <a:endParaRPr lang="en-US"/>
          </a:p>
        </p:txBody>
      </p:sp>
    </p:spTree>
    <p:extLst>
      <p:ext uri="{BB962C8B-B14F-4D97-AF65-F5344CB8AC3E}">
        <p14:creationId xmlns:p14="http://schemas.microsoft.com/office/powerpoint/2010/main" val="402882680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20405DFF-D861-43F2-9827-5DC59050EC2E}" type="datetimeFigureOut">
              <a:rPr lang="en-US" smtClean="0"/>
              <a:t>3/17/2025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C98F765-78CE-403C-9CA8-5529C84FDA7F}" type="slidenum">
              <a:rPr lang="en-US" smtClean="0"/>
              <a:t>‹#›</a:t>
            </a:fld>
            <a:endParaRPr lang="en-US"/>
          </a:p>
        </p:txBody>
      </p:sp>
    </p:spTree>
    <p:extLst>
      <p:ext uri="{BB962C8B-B14F-4D97-AF65-F5344CB8AC3E}">
        <p14:creationId xmlns:p14="http://schemas.microsoft.com/office/powerpoint/2010/main" val="95422924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0405DFF-D861-43F2-9827-5DC59050EC2E}" type="datetimeFigureOut">
              <a:rPr lang="en-US" smtClean="0"/>
              <a:t>3/17/2025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C98F765-78CE-403C-9CA8-5529C84FDA7F}" type="slidenum">
              <a:rPr lang="en-US" smtClean="0"/>
              <a:t>‹#›</a:t>
            </a:fld>
            <a:endParaRPr lang="en-US"/>
          </a:p>
        </p:txBody>
      </p:sp>
    </p:spTree>
    <p:extLst>
      <p:ext uri="{BB962C8B-B14F-4D97-AF65-F5344CB8AC3E}">
        <p14:creationId xmlns:p14="http://schemas.microsoft.com/office/powerpoint/2010/main" val="371729079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20405DFF-D861-43F2-9827-5DC59050EC2E}" type="datetimeFigureOut">
              <a:rPr lang="en-US" smtClean="0"/>
              <a:t>3/17/2025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C98F765-78CE-403C-9CA8-5529C84FDA7F}" type="slidenum">
              <a:rPr lang="en-US" smtClean="0"/>
              <a:t>‹#›</a:t>
            </a:fld>
            <a:endParaRPr lang="en-US"/>
          </a:p>
        </p:txBody>
      </p:sp>
    </p:spTree>
    <p:extLst>
      <p:ext uri="{BB962C8B-B14F-4D97-AF65-F5344CB8AC3E}">
        <p14:creationId xmlns:p14="http://schemas.microsoft.com/office/powerpoint/2010/main" val="335586018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20405DFF-D861-43F2-9827-5DC59050EC2E}" type="datetimeFigureOut">
              <a:rPr lang="en-US" smtClean="0"/>
              <a:t>3/17/2025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C98F765-78CE-403C-9CA8-5529C84FDA7F}" type="slidenum">
              <a:rPr lang="en-US" smtClean="0"/>
              <a:t>‹#›</a:t>
            </a:fld>
            <a:endParaRPr lang="en-US"/>
          </a:p>
        </p:txBody>
      </p:sp>
    </p:spTree>
    <p:extLst>
      <p:ext uri="{BB962C8B-B14F-4D97-AF65-F5344CB8AC3E}">
        <p14:creationId xmlns:p14="http://schemas.microsoft.com/office/powerpoint/2010/main" val="1443494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0405DFF-D861-43F2-9827-5DC59050EC2E}" type="datetimeFigureOut">
              <a:rPr lang="en-US" smtClean="0"/>
              <a:t>3/17/2025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C98F765-78CE-403C-9CA8-5529C84FDA7F}" type="slidenum">
              <a:rPr lang="en-US" smtClean="0"/>
              <a:t>‹#›</a:t>
            </a:fld>
            <a:endParaRPr lang="en-US"/>
          </a:p>
        </p:txBody>
      </p:sp>
    </p:spTree>
    <p:extLst>
      <p:ext uri="{BB962C8B-B14F-4D97-AF65-F5344CB8AC3E}">
        <p14:creationId xmlns:p14="http://schemas.microsoft.com/office/powerpoint/2010/main" val="19368011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hyperlink" Target="https://yuml.me/diagram/scruffy/class/draw"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rgbClr val="FF0000"/>
                </a:solidFill>
              </a:rPr>
              <a:t>A data modeling problem</a:t>
            </a:r>
          </a:p>
        </p:txBody>
      </p:sp>
      <p:sp>
        <p:nvSpPr>
          <p:cNvPr id="3" name="Content Placeholder 2"/>
          <p:cNvSpPr>
            <a:spLocks noGrp="1"/>
          </p:cNvSpPr>
          <p:nvPr>
            <p:ph idx="1"/>
          </p:nvPr>
        </p:nvSpPr>
        <p:spPr>
          <a:xfrm>
            <a:off x="457200" y="1600200"/>
            <a:ext cx="8229600" cy="4876800"/>
          </a:xfrm>
        </p:spPr>
        <p:txBody>
          <a:bodyPr>
            <a:noAutofit/>
          </a:bodyPr>
          <a:lstStyle/>
          <a:p>
            <a:pPr marL="120650" indent="-109538"/>
            <a:r>
              <a:rPr lang="en-US" sz="1600" dirty="0"/>
              <a:t>In a video game, a game level contains a list of monsters.</a:t>
            </a:r>
          </a:p>
          <a:p>
            <a:pPr marL="120650" indent="-109538"/>
            <a:r>
              <a:rPr lang="en-US" sz="1600" dirty="0"/>
              <a:t>There are 3 kinds of monsters: </a:t>
            </a:r>
            <a:r>
              <a:rPr lang="en-US" sz="1600" b="1" dirty="0"/>
              <a:t>large</a:t>
            </a:r>
            <a:r>
              <a:rPr lang="en-US" sz="1600" dirty="0"/>
              <a:t> monsters, </a:t>
            </a:r>
            <a:r>
              <a:rPr lang="en-US" sz="1600" b="1" dirty="0"/>
              <a:t>furry</a:t>
            </a:r>
            <a:r>
              <a:rPr lang="en-US" sz="1600" dirty="0"/>
              <a:t> monsters and </a:t>
            </a:r>
            <a:r>
              <a:rPr lang="en-US" sz="1600" b="1" dirty="0"/>
              <a:t>invisible</a:t>
            </a:r>
            <a:r>
              <a:rPr lang="en-US" sz="1600" dirty="0"/>
              <a:t> monsters.</a:t>
            </a:r>
          </a:p>
          <a:p>
            <a:pPr marL="120650" indent="-109538"/>
            <a:r>
              <a:rPr lang="en-US" sz="1600" dirty="0"/>
              <a:t>All monsters have a certain amount of health points (HPs) , and a monster can be hit via a method: </a:t>
            </a:r>
            <a:r>
              <a:rPr lang="en-US" sz="1600" b="1" dirty="0"/>
              <a:t>hit(</a:t>
            </a:r>
            <a:r>
              <a:rPr lang="en-US" sz="1600" b="1" dirty="0" err="1"/>
              <a:t>damagePoints</a:t>
            </a:r>
            <a:r>
              <a:rPr lang="en-US" sz="1600" b="1" dirty="0"/>
              <a:t>)</a:t>
            </a:r>
            <a:br>
              <a:rPr lang="en-US" sz="1600" dirty="0"/>
            </a:br>
            <a:r>
              <a:rPr lang="en-US" sz="1600" dirty="0"/>
              <a:t>so that the damage points decrease the health points of the monster. However: </a:t>
            </a:r>
          </a:p>
          <a:p>
            <a:pPr marL="520700" lvl="1" indent="-109538"/>
            <a:r>
              <a:rPr lang="en-US" sz="1400" dirty="0"/>
              <a:t>large monsters take only half of the damage points</a:t>
            </a:r>
          </a:p>
          <a:p>
            <a:pPr marL="520700" lvl="1" indent="-109538"/>
            <a:r>
              <a:rPr lang="en-US" sz="1400" dirty="0"/>
              <a:t>invisible monsters take only 1 damage points whatever the value of </a:t>
            </a:r>
            <a:r>
              <a:rPr lang="en-US" sz="1400" dirty="0" err="1"/>
              <a:t>damagePoints</a:t>
            </a:r>
            <a:r>
              <a:rPr lang="en-US" sz="1400" dirty="0"/>
              <a:t>, because the player cannot see them well enough to inflict the entire damage</a:t>
            </a:r>
          </a:p>
          <a:p>
            <a:pPr marL="520700" lvl="1" indent="-109538"/>
            <a:r>
              <a:rPr lang="en-US" sz="1400" dirty="0"/>
              <a:t>furry monsters get all damage points because they are fluffy and sweet </a:t>
            </a:r>
            <a:r>
              <a:rPr lang="en-US" sz="1400" b="1" dirty="0"/>
              <a:t>:´(</a:t>
            </a:r>
          </a:p>
          <a:p>
            <a:pPr marL="11112" indent="0">
              <a:buNone/>
            </a:pPr>
            <a:endParaRPr lang="en-US" sz="1600" dirty="0"/>
          </a:p>
          <a:p>
            <a:pPr marL="120650" indent="-109538"/>
            <a:r>
              <a:rPr lang="en-US" sz="1600" dirty="0"/>
              <a:t>In this </a:t>
            </a:r>
            <a:r>
              <a:rPr lang="en-US" sz="1600" b="1" dirty="0"/>
              <a:t>idle game</a:t>
            </a:r>
            <a:r>
              <a:rPr lang="en-US" sz="1600" dirty="0"/>
              <a:t>, all monsters will be hit randomly, at each turn. </a:t>
            </a:r>
          </a:p>
          <a:p>
            <a:pPr marL="120650" indent="-109538"/>
            <a:r>
              <a:rPr lang="en-US" sz="1600" dirty="0"/>
              <a:t>The game level starts with 6 monsters in the list, 2 for each type. The game prints a description of each monster in the list, then some monster are hit (at random) and the game prints their descriptions again. </a:t>
            </a:r>
          </a:p>
          <a:p>
            <a:pPr marL="120650" indent="-109538"/>
            <a:r>
              <a:rPr lang="en-US" sz="1600" dirty="0"/>
              <a:t>A monster with 0 (or less) HPs passes out and hitting it has no effect anymore. </a:t>
            </a:r>
          </a:p>
          <a:p>
            <a:pPr marL="120650" indent="-109538"/>
            <a:r>
              <a:rPr lang="en-US" sz="1600" dirty="0"/>
              <a:t>Once all monsters are passed out, the game should stop.</a:t>
            </a:r>
          </a:p>
        </p:txBody>
      </p:sp>
    </p:spTree>
    <p:extLst>
      <p:ext uri="{BB962C8B-B14F-4D97-AF65-F5344CB8AC3E}">
        <p14:creationId xmlns:p14="http://schemas.microsoft.com/office/powerpoint/2010/main" val="30034471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rgbClr val="FF0000"/>
                </a:solidFill>
              </a:rPr>
              <a:t>Your tasks…</a:t>
            </a:r>
          </a:p>
        </p:txBody>
      </p:sp>
      <p:sp>
        <p:nvSpPr>
          <p:cNvPr id="3" name="Content Placeholder 2"/>
          <p:cNvSpPr>
            <a:spLocks noGrp="1"/>
          </p:cNvSpPr>
          <p:nvPr>
            <p:ph idx="1"/>
          </p:nvPr>
        </p:nvSpPr>
        <p:spPr>
          <a:xfrm>
            <a:off x="457200" y="1600200"/>
            <a:ext cx="8229600" cy="4876800"/>
          </a:xfrm>
        </p:spPr>
        <p:txBody>
          <a:bodyPr>
            <a:normAutofit fontScale="62500" lnSpcReduction="20000"/>
          </a:bodyPr>
          <a:lstStyle/>
          <a:p>
            <a:pPr marL="0" indent="0">
              <a:buNone/>
            </a:pPr>
            <a:r>
              <a:rPr lang="en-US" dirty="0"/>
              <a:t>Create a new folder and write this idle game as a Node.js program (not an HTTP server, just a program).</a:t>
            </a:r>
          </a:p>
          <a:p>
            <a:pPr marL="222250" indent="-222250">
              <a:buFont typeface="+mj-lt"/>
              <a:buAutoNum type="arabicPeriod"/>
            </a:pPr>
            <a:r>
              <a:rPr lang="en-US" dirty="0">
                <a:solidFill>
                  <a:srgbClr val="FF0000"/>
                </a:solidFill>
              </a:rPr>
              <a:t>Using the Verb/Noun analysis, write down which classes you need, in order to implement the game level. Consider attributes and methods.</a:t>
            </a:r>
          </a:p>
          <a:p>
            <a:pPr marL="222250" indent="-222250">
              <a:buFont typeface="+mj-lt"/>
              <a:buAutoNum type="arabicPeriod"/>
            </a:pPr>
            <a:r>
              <a:rPr lang="en-US" dirty="0">
                <a:solidFill>
                  <a:srgbClr val="FF0000"/>
                </a:solidFill>
              </a:rPr>
              <a:t>Detail the relationships between classes, in particular inheritance and association (AKA the </a:t>
            </a:r>
            <a:r>
              <a:rPr lang="en-US" b="1" dirty="0">
                <a:solidFill>
                  <a:srgbClr val="FF0000"/>
                </a:solidFill>
              </a:rPr>
              <a:t>has-a</a:t>
            </a:r>
            <a:r>
              <a:rPr lang="en-US" dirty="0">
                <a:solidFill>
                  <a:srgbClr val="FF0000"/>
                </a:solidFill>
              </a:rPr>
              <a:t> relations). </a:t>
            </a:r>
          </a:p>
          <a:p>
            <a:pPr marL="222250" indent="-222250">
              <a:buFont typeface="+mj-lt"/>
              <a:buAutoNum type="arabicPeriod"/>
            </a:pPr>
            <a:r>
              <a:rPr lang="en-US" dirty="0">
                <a:solidFill>
                  <a:srgbClr val="FF0000"/>
                </a:solidFill>
              </a:rPr>
              <a:t>Draw a UML class diagram of your classes. Use </a:t>
            </a:r>
            <a:r>
              <a:rPr lang="en-US" dirty="0">
                <a:solidFill>
                  <a:srgbClr val="FF0000"/>
                </a:solidFill>
                <a:hlinkClick r:id="rId2"/>
              </a:rPr>
              <a:t>yuml.me</a:t>
            </a:r>
            <a:r>
              <a:rPr lang="en-US" dirty="0">
                <a:solidFill>
                  <a:srgbClr val="FF0000"/>
                </a:solidFill>
              </a:rPr>
              <a:t> and save the PNG diagram.</a:t>
            </a:r>
          </a:p>
          <a:p>
            <a:pPr marL="222250" indent="-222250">
              <a:buFont typeface="+mj-lt"/>
              <a:buAutoNum type="arabicPeriod"/>
            </a:pPr>
            <a:r>
              <a:rPr lang="en-US" dirty="0">
                <a:solidFill>
                  <a:srgbClr val="FF0000"/>
                </a:solidFill>
              </a:rPr>
              <a:t>Now, implement your classes in Python (following the steps suggested in the lecture) and add a “main” part, so that your program can run.</a:t>
            </a:r>
          </a:p>
          <a:p>
            <a:pPr marL="11112" indent="0">
              <a:buNone/>
            </a:pPr>
            <a:endParaRPr lang="en-US" dirty="0">
              <a:solidFill>
                <a:srgbClr val="FF0000"/>
              </a:solidFill>
            </a:endParaRPr>
          </a:p>
          <a:p>
            <a:pPr marL="11112" indent="0">
              <a:buNone/>
            </a:pPr>
            <a:r>
              <a:rPr lang="en-US" b="1" dirty="0">
                <a:solidFill>
                  <a:srgbClr val="FF0000"/>
                </a:solidFill>
              </a:rPr>
              <a:t>(EXTRA) </a:t>
            </a:r>
            <a:r>
              <a:rPr lang="en-US" dirty="0">
                <a:solidFill>
                  <a:srgbClr val="FF0000"/>
                </a:solidFill>
              </a:rPr>
              <a:t>Consider that furry monsters can also be pink. </a:t>
            </a:r>
            <a:r>
              <a:rPr lang="en-US" b="1" dirty="0">
                <a:solidFill>
                  <a:srgbClr val="FF0000"/>
                </a:solidFill>
              </a:rPr>
              <a:t>Pink furry monsters </a:t>
            </a:r>
            <a:r>
              <a:rPr lang="en-US" dirty="0">
                <a:solidFill>
                  <a:srgbClr val="FF0000"/>
                </a:solidFill>
              </a:rPr>
              <a:t>are a special kind of furry monsters, and they are so weak that when they get hit, they get double damage points. Modify your program so that you also have pink furry monsters in the game.</a:t>
            </a:r>
          </a:p>
          <a:p>
            <a:pPr marL="11112" indent="0">
              <a:buNone/>
            </a:pPr>
            <a:endParaRPr lang="en-US" dirty="0">
              <a:solidFill>
                <a:srgbClr val="FF0000"/>
              </a:solidFill>
            </a:endParaRPr>
          </a:p>
          <a:p>
            <a:pPr marL="11112" indent="0">
              <a:buNone/>
            </a:pPr>
            <a:r>
              <a:rPr lang="en-US" b="1" dirty="0"/>
              <a:t>Run your game a few times, to test that all works as indented.</a:t>
            </a:r>
          </a:p>
          <a:p>
            <a:endParaRPr lang="en-US" dirty="0">
              <a:solidFill>
                <a:srgbClr val="FF0000"/>
              </a:solidFill>
            </a:endParaRPr>
          </a:p>
        </p:txBody>
      </p:sp>
      <p:sp>
        <p:nvSpPr>
          <p:cNvPr id="4" name="Down Arrow 3"/>
          <p:cNvSpPr/>
          <p:nvPr/>
        </p:nvSpPr>
        <p:spPr>
          <a:xfrm>
            <a:off x="7315200" y="5486400"/>
            <a:ext cx="609600" cy="10668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18638349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8229600" cy="1143000"/>
          </a:xfrm>
        </p:spPr>
        <p:txBody>
          <a:bodyPr/>
          <a:lstStyle/>
          <a:p>
            <a:pPr algn="l"/>
            <a:r>
              <a:rPr lang="en-US" dirty="0"/>
              <a:t>Class diagram</a:t>
            </a:r>
          </a:p>
        </p:txBody>
      </p:sp>
      <p:sp>
        <p:nvSpPr>
          <p:cNvPr id="3" name="Content Placeholder 2"/>
          <p:cNvSpPr>
            <a:spLocks noGrp="1"/>
          </p:cNvSpPr>
          <p:nvPr>
            <p:ph idx="1"/>
          </p:nvPr>
        </p:nvSpPr>
        <p:spPr>
          <a:xfrm>
            <a:off x="457200" y="1600200"/>
            <a:ext cx="4953000" cy="4525963"/>
          </a:xfrm>
        </p:spPr>
        <p:txBody>
          <a:bodyPr>
            <a:normAutofit/>
          </a:bodyPr>
          <a:lstStyle/>
          <a:p>
            <a:pPr marL="0" indent="0">
              <a:buNone/>
            </a:pPr>
            <a:r>
              <a:rPr lang="en-US" sz="1200" dirty="0"/>
              <a:t>// --- classes ---</a:t>
            </a:r>
          </a:p>
          <a:p>
            <a:pPr marL="0" indent="0">
              <a:buNone/>
            </a:pPr>
            <a:r>
              <a:rPr lang="en-US" sz="1200" dirty="0"/>
              <a:t>[</a:t>
            </a:r>
            <a:r>
              <a:rPr lang="en-US" sz="1200" dirty="0" err="1"/>
              <a:t>Idle_game|one_turn</a:t>
            </a:r>
            <a:r>
              <a:rPr lang="en-US" sz="1200" dirty="0"/>
              <a:t>()]</a:t>
            </a:r>
          </a:p>
          <a:p>
            <a:pPr marL="0" indent="0">
              <a:buNone/>
            </a:pPr>
            <a:r>
              <a:rPr lang="en-US" sz="1200" dirty="0"/>
              <a:t>[</a:t>
            </a:r>
            <a:r>
              <a:rPr lang="en-US" sz="1200" dirty="0" err="1"/>
              <a:t>Game_level|start</a:t>
            </a:r>
            <a:r>
              <a:rPr lang="en-US" sz="1200" dirty="0"/>
              <a:t>()]</a:t>
            </a:r>
          </a:p>
          <a:p>
            <a:pPr marL="0" indent="0">
              <a:buNone/>
            </a:pPr>
            <a:r>
              <a:rPr lang="en-US" sz="1200" dirty="0"/>
              <a:t>[</a:t>
            </a:r>
            <a:r>
              <a:rPr lang="en-US" sz="1200" dirty="0" err="1"/>
              <a:t>Monster;hp:number|hit</a:t>
            </a:r>
            <a:r>
              <a:rPr lang="en-US" sz="1200" dirty="0"/>
              <a:t>(</a:t>
            </a:r>
            <a:r>
              <a:rPr lang="en-US" sz="1200" dirty="0" err="1"/>
              <a:t>damagePoints:number</a:t>
            </a:r>
            <a:r>
              <a:rPr lang="en-US" sz="1200" dirty="0"/>
              <a:t>);</a:t>
            </a:r>
            <a:r>
              <a:rPr lang="en-US" sz="1200" dirty="0" err="1"/>
              <a:t>has_passed_out</a:t>
            </a:r>
            <a:r>
              <a:rPr lang="en-US" sz="1200" dirty="0"/>
              <a:t>():</a:t>
            </a:r>
            <a:r>
              <a:rPr lang="en-US" sz="1200" dirty="0" err="1"/>
              <a:t>boolean</a:t>
            </a:r>
            <a:r>
              <a:rPr lang="en-US" sz="1200" dirty="0"/>
              <a:t>]</a:t>
            </a:r>
          </a:p>
          <a:p>
            <a:pPr marL="0" indent="0">
              <a:buNone/>
            </a:pPr>
            <a:r>
              <a:rPr lang="en-US" sz="1200" dirty="0"/>
              <a:t>[</a:t>
            </a:r>
            <a:r>
              <a:rPr lang="en-US" sz="1200" dirty="0" err="1"/>
              <a:t>Large_monster|hit</a:t>
            </a:r>
            <a:r>
              <a:rPr lang="en-US" sz="1200" dirty="0"/>
              <a:t>(</a:t>
            </a:r>
            <a:r>
              <a:rPr lang="en-US" sz="1200" dirty="0" err="1"/>
              <a:t>damagePoints:number</a:t>
            </a:r>
            <a:r>
              <a:rPr lang="en-US" sz="1200" dirty="0"/>
              <a:t>)]</a:t>
            </a:r>
          </a:p>
          <a:p>
            <a:pPr marL="0" indent="0">
              <a:buNone/>
            </a:pPr>
            <a:r>
              <a:rPr lang="en-US" sz="1200" dirty="0"/>
              <a:t>[</a:t>
            </a:r>
            <a:r>
              <a:rPr lang="en-US" sz="1200" dirty="0" err="1"/>
              <a:t>Furry_monster</a:t>
            </a:r>
            <a:r>
              <a:rPr lang="en-US" sz="1200" dirty="0"/>
              <a:t>]</a:t>
            </a:r>
          </a:p>
          <a:p>
            <a:pPr marL="0" indent="0">
              <a:buNone/>
            </a:pPr>
            <a:r>
              <a:rPr lang="en-US" sz="1200" dirty="0"/>
              <a:t>[</a:t>
            </a:r>
            <a:r>
              <a:rPr lang="en-US" sz="1200" dirty="0" err="1"/>
              <a:t>Invisible_monster|hit</a:t>
            </a:r>
            <a:r>
              <a:rPr lang="en-US" sz="1200" dirty="0"/>
              <a:t>(</a:t>
            </a:r>
            <a:r>
              <a:rPr lang="en-US" sz="1200" dirty="0" err="1"/>
              <a:t>damagePoints:number</a:t>
            </a:r>
            <a:r>
              <a:rPr lang="en-US" sz="1200" dirty="0"/>
              <a:t>)]</a:t>
            </a:r>
          </a:p>
          <a:p>
            <a:pPr marL="0" indent="0">
              <a:buNone/>
            </a:pPr>
            <a:endParaRPr lang="en-US" sz="1200" dirty="0"/>
          </a:p>
          <a:p>
            <a:pPr marL="0" indent="0">
              <a:buNone/>
            </a:pPr>
            <a:r>
              <a:rPr lang="en-US" sz="1200" dirty="0"/>
              <a:t>// --- relations ---</a:t>
            </a:r>
          </a:p>
          <a:p>
            <a:pPr marL="0" indent="0">
              <a:buNone/>
            </a:pPr>
            <a:r>
              <a:rPr lang="en-US" sz="1200" dirty="0"/>
              <a:t>[</a:t>
            </a:r>
            <a:r>
              <a:rPr lang="en-US" sz="1200" dirty="0" err="1"/>
              <a:t>Idle_game</a:t>
            </a:r>
            <a:r>
              <a:rPr lang="en-US" sz="1200" dirty="0"/>
              <a:t>]1-*&gt;[</a:t>
            </a:r>
            <a:r>
              <a:rPr lang="en-US" sz="1200" dirty="0" err="1"/>
              <a:t>Game_level</a:t>
            </a:r>
            <a:r>
              <a:rPr lang="en-US" sz="1200" dirty="0"/>
              <a:t>]</a:t>
            </a:r>
          </a:p>
          <a:p>
            <a:pPr marL="0" indent="0">
              <a:buNone/>
            </a:pPr>
            <a:r>
              <a:rPr lang="en-US" sz="1200" dirty="0"/>
              <a:t>[</a:t>
            </a:r>
            <a:r>
              <a:rPr lang="en-US" sz="1200" dirty="0" err="1"/>
              <a:t>Game_level</a:t>
            </a:r>
            <a:r>
              <a:rPr lang="en-US" sz="1200" dirty="0"/>
              <a:t>]1-*&gt;[Monster]</a:t>
            </a:r>
          </a:p>
          <a:p>
            <a:pPr marL="0" indent="0">
              <a:buNone/>
            </a:pPr>
            <a:endParaRPr lang="en-US" sz="1200" dirty="0"/>
          </a:p>
          <a:p>
            <a:pPr marL="0" indent="0">
              <a:buNone/>
            </a:pPr>
            <a:r>
              <a:rPr lang="en-US" sz="1200" dirty="0"/>
              <a:t>[Monster]^[</a:t>
            </a:r>
            <a:r>
              <a:rPr lang="en-US" sz="1200" dirty="0" err="1"/>
              <a:t>Large_monster</a:t>
            </a:r>
            <a:r>
              <a:rPr lang="en-US" sz="1200" dirty="0"/>
              <a:t>]</a:t>
            </a:r>
          </a:p>
          <a:p>
            <a:pPr marL="0" indent="0">
              <a:buNone/>
            </a:pPr>
            <a:r>
              <a:rPr lang="en-US" sz="1200" dirty="0"/>
              <a:t>[Monster]^[</a:t>
            </a:r>
            <a:r>
              <a:rPr lang="en-US" sz="1200" dirty="0" err="1"/>
              <a:t>Furry_monster</a:t>
            </a:r>
            <a:r>
              <a:rPr lang="en-US" sz="1200" dirty="0"/>
              <a:t>]</a:t>
            </a:r>
          </a:p>
          <a:p>
            <a:pPr marL="0" indent="0">
              <a:buNone/>
            </a:pPr>
            <a:r>
              <a:rPr lang="en-US" sz="1200" dirty="0"/>
              <a:t>[Monster]^[</a:t>
            </a:r>
            <a:r>
              <a:rPr lang="en-US" sz="1200" dirty="0" err="1"/>
              <a:t>Invisible_monster</a:t>
            </a:r>
            <a:r>
              <a:rPr lang="en-US" sz="1200" dirty="0"/>
              <a:t>]</a:t>
            </a:r>
          </a:p>
        </p:txBody>
      </p:sp>
      <p:pic>
        <p:nvPicPr>
          <p:cNvPr id="1028" name="Picture 4">
            <a:extLst>
              <a:ext uri="{FF2B5EF4-FFF2-40B4-BE49-F238E27FC236}">
                <a16:creationId xmlns:a16="http://schemas.microsoft.com/office/drawing/2014/main" id="{B0A2B5D3-D099-ABF7-0E5D-44F7AA2EC8A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343400" y="914400"/>
            <a:ext cx="4263390" cy="54864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7694094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152400" y="304800"/>
            <a:ext cx="5819798" cy="4185761"/>
          </a:xfrm>
          <a:prstGeom prst="rect">
            <a:avLst/>
          </a:prstGeom>
          <a:noFill/>
        </p:spPr>
        <p:txBody>
          <a:bodyPr wrap="none" rtlCol="0">
            <a:spAutoFit/>
          </a:bodyPr>
          <a:lstStyle/>
          <a:p>
            <a:r>
              <a:rPr lang="en-US" sz="1400" dirty="0"/>
              <a:t>// --- classes ---</a:t>
            </a:r>
          </a:p>
          <a:p>
            <a:r>
              <a:rPr lang="en-US" sz="1400" dirty="0"/>
              <a:t>[</a:t>
            </a:r>
            <a:r>
              <a:rPr lang="en-US" sz="1400" dirty="0" err="1"/>
              <a:t>Idle_game|one_turn</a:t>
            </a:r>
            <a:r>
              <a:rPr lang="en-US" sz="1400" dirty="0"/>
              <a:t>()]</a:t>
            </a:r>
          </a:p>
          <a:p>
            <a:r>
              <a:rPr lang="en-US" sz="1400" dirty="0"/>
              <a:t>[</a:t>
            </a:r>
            <a:r>
              <a:rPr lang="en-US" sz="1400" dirty="0" err="1"/>
              <a:t>Game_level|start</a:t>
            </a:r>
            <a:r>
              <a:rPr lang="en-US" sz="1400" dirty="0"/>
              <a:t>()]</a:t>
            </a:r>
          </a:p>
          <a:p>
            <a:r>
              <a:rPr lang="en-US" sz="1400" dirty="0"/>
              <a:t>[</a:t>
            </a:r>
            <a:r>
              <a:rPr lang="en-US" sz="1400" dirty="0" err="1"/>
              <a:t>Monster;hp:number|hit</a:t>
            </a:r>
            <a:r>
              <a:rPr lang="en-US" sz="1400" dirty="0"/>
              <a:t>(</a:t>
            </a:r>
            <a:r>
              <a:rPr lang="en-US" sz="1400" dirty="0" err="1"/>
              <a:t>damagePoints:number</a:t>
            </a:r>
            <a:r>
              <a:rPr lang="en-US" sz="1400" dirty="0"/>
              <a:t>);</a:t>
            </a:r>
            <a:r>
              <a:rPr lang="en-US" sz="1400" dirty="0" err="1"/>
              <a:t>has_passed_out</a:t>
            </a:r>
            <a:r>
              <a:rPr lang="en-US" sz="1400" dirty="0"/>
              <a:t>():</a:t>
            </a:r>
            <a:r>
              <a:rPr lang="en-US" sz="1400" dirty="0" err="1"/>
              <a:t>boolean</a:t>
            </a:r>
            <a:r>
              <a:rPr lang="en-US" sz="1400" dirty="0"/>
              <a:t>]</a:t>
            </a:r>
          </a:p>
          <a:p>
            <a:r>
              <a:rPr lang="en-US" sz="1400" dirty="0"/>
              <a:t>[</a:t>
            </a:r>
            <a:r>
              <a:rPr lang="en-US" sz="1400" dirty="0" err="1"/>
              <a:t>Large_monster|hit</a:t>
            </a:r>
            <a:r>
              <a:rPr lang="en-US" sz="1400" dirty="0"/>
              <a:t>(</a:t>
            </a:r>
            <a:r>
              <a:rPr lang="en-US" sz="1400" dirty="0" err="1"/>
              <a:t>damagePoints:number</a:t>
            </a:r>
            <a:r>
              <a:rPr lang="en-US" sz="1400" dirty="0"/>
              <a:t>)]</a:t>
            </a:r>
          </a:p>
          <a:p>
            <a:r>
              <a:rPr lang="en-US" sz="1400" dirty="0"/>
              <a:t>[</a:t>
            </a:r>
            <a:r>
              <a:rPr lang="en-US" sz="1400" dirty="0" err="1"/>
              <a:t>Furry_monster</a:t>
            </a:r>
            <a:r>
              <a:rPr lang="en-US" sz="1400" dirty="0"/>
              <a:t>]</a:t>
            </a:r>
          </a:p>
          <a:p>
            <a:r>
              <a:rPr lang="en-US" sz="1400" b="1" dirty="0">
                <a:solidFill>
                  <a:srgbClr val="FF0000"/>
                </a:solidFill>
              </a:rPr>
              <a:t>[</a:t>
            </a:r>
            <a:r>
              <a:rPr lang="en-US" sz="1400" b="1" dirty="0" err="1">
                <a:solidFill>
                  <a:srgbClr val="FF0000"/>
                </a:solidFill>
              </a:rPr>
              <a:t>Pink_furry_monster|hit</a:t>
            </a:r>
            <a:r>
              <a:rPr lang="en-US" sz="1400" b="1" dirty="0">
                <a:solidFill>
                  <a:srgbClr val="FF0000"/>
                </a:solidFill>
              </a:rPr>
              <a:t>(</a:t>
            </a:r>
            <a:r>
              <a:rPr lang="en-US" sz="1400" b="1" dirty="0" err="1">
                <a:solidFill>
                  <a:srgbClr val="FF0000"/>
                </a:solidFill>
              </a:rPr>
              <a:t>damagePoints:number</a:t>
            </a:r>
            <a:r>
              <a:rPr lang="en-US" sz="1400" b="1" dirty="0">
                <a:solidFill>
                  <a:srgbClr val="FF0000"/>
                </a:solidFill>
              </a:rPr>
              <a:t>)]</a:t>
            </a:r>
          </a:p>
          <a:p>
            <a:endParaRPr lang="en-US" sz="1400" dirty="0"/>
          </a:p>
          <a:p>
            <a:r>
              <a:rPr lang="en-US" sz="1400" dirty="0"/>
              <a:t>[</a:t>
            </a:r>
            <a:r>
              <a:rPr lang="en-US" sz="1400" dirty="0" err="1"/>
              <a:t>Invisible_monster|hit</a:t>
            </a:r>
            <a:r>
              <a:rPr lang="en-US" sz="1400" dirty="0"/>
              <a:t>(</a:t>
            </a:r>
            <a:r>
              <a:rPr lang="en-US" sz="1400" dirty="0" err="1"/>
              <a:t>damagePoints:number</a:t>
            </a:r>
            <a:r>
              <a:rPr lang="en-US" sz="1400" dirty="0"/>
              <a:t>)]</a:t>
            </a:r>
          </a:p>
          <a:p>
            <a:endParaRPr lang="en-US" sz="1400" dirty="0"/>
          </a:p>
          <a:p>
            <a:endParaRPr lang="en-US" sz="1400" dirty="0"/>
          </a:p>
          <a:p>
            <a:r>
              <a:rPr lang="en-US" sz="1400" dirty="0"/>
              <a:t>// --- relations ---</a:t>
            </a:r>
          </a:p>
          <a:p>
            <a:r>
              <a:rPr lang="en-US" sz="1400" dirty="0"/>
              <a:t>[</a:t>
            </a:r>
            <a:r>
              <a:rPr lang="en-US" sz="1400" dirty="0" err="1"/>
              <a:t>Idle_game</a:t>
            </a:r>
            <a:r>
              <a:rPr lang="en-US" sz="1400" dirty="0"/>
              <a:t>]1-*&gt;[</a:t>
            </a:r>
            <a:r>
              <a:rPr lang="en-US" sz="1400" dirty="0" err="1"/>
              <a:t>Game_level</a:t>
            </a:r>
            <a:r>
              <a:rPr lang="en-US" sz="1400" dirty="0"/>
              <a:t>]</a:t>
            </a:r>
          </a:p>
          <a:p>
            <a:r>
              <a:rPr lang="en-US" sz="1400" dirty="0"/>
              <a:t>[</a:t>
            </a:r>
            <a:r>
              <a:rPr lang="en-US" sz="1400" dirty="0" err="1"/>
              <a:t>Game_level</a:t>
            </a:r>
            <a:r>
              <a:rPr lang="en-US" sz="1400" dirty="0"/>
              <a:t>]1-*&gt;[Monster]</a:t>
            </a:r>
          </a:p>
          <a:p>
            <a:endParaRPr lang="en-US" sz="1400" dirty="0"/>
          </a:p>
          <a:p>
            <a:r>
              <a:rPr lang="en-US" sz="1400" dirty="0"/>
              <a:t>[Monster]^[</a:t>
            </a:r>
            <a:r>
              <a:rPr lang="en-US" sz="1400" dirty="0" err="1"/>
              <a:t>Large_monster</a:t>
            </a:r>
            <a:r>
              <a:rPr lang="en-US" sz="1400" dirty="0"/>
              <a:t>]</a:t>
            </a:r>
          </a:p>
          <a:p>
            <a:r>
              <a:rPr lang="en-US" sz="1400" dirty="0"/>
              <a:t>[Monster]^[</a:t>
            </a:r>
            <a:r>
              <a:rPr lang="en-US" sz="1400" dirty="0" err="1"/>
              <a:t>Furry_monster</a:t>
            </a:r>
            <a:r>
              <a:rPr lang="en-US" sz="1400" dirty="0"/>
              <a:t>]</a:t>
            </a:r>
          </a:p>
          <a:p>
            <a:r>
              <a:rPr lang="en-US" sz="1400" dirty="0"/>
              <a:t>[Monster]^[</a:t>
            </a:r>
            <a:r>
              <a:rPr lang="en-US" sz="1400" dirty="0" err="1"/>
              <a:t>Invisible_monster</a:t>
            </a:r>
            <a:r>
              <a:rPr lang="en-US" sz="1400" dirty="0"/>
              <a:t>]</a:t>
            </a:r>
          </a:p>
          <a:p>
            <a:r>
              <a:rPr lang="en-US" sz="1400" b="1" dirty="0">
                <a:solidFill>
                  <a:srgbClr val="FF0000"/>
                </a:solidFill>
              </a:rPr>
              <a:t>[</a:t>
            </a:r>
            <a:r>
              <a:rPr lang="en-US" sz="1400" b="1" dirty="0" err="1">
                <a:solidFill>
                  <a:srgbClr val="FF0000"/>
                </a:solidFill>
              </a:rPr>
              <a:t>Furry_monster</a:t>
            </a:r>
            <a:r>
              <a:rPr lang="en-US" sz="1400" b="1" dirty="0">
                <a:solidFill>
                  <a:srgbClr val="FF0000"/>
                </a:solidFill>
              </a:rPr>
              <a:t>]^[</a:t>
            </a:r>
            <a:r>
              <a:rPr lang="en-US" sz="1400" b="1" dirty="0" err="1">
                <a:solidFill>
                  <a:srgbClr val="FF0000"/>
                </a:solidFill>
              </a:rPr>
              <a:t>Pink_furry_monster</a:t>
            </a:r>
            <a:r>
              <a:rPr lang="en-US" sz="1400" b="1" dirty="0">
                <a:solidFill>
                  <a:srgbClr val="FF0000"/>
                </a:solidFill>
              </a:rPr>
              <a:t>]</a:t>
            </a:r>
          </a:p>
        </p:txBody>
      </p:sp>
      <p:pic>
        <p:nvPicPr>
          <p:cNvPr id="2050" name="Picture 2">
            <a:extLst>
              <a:ext uri="{FF2B5EF4-FFF2-40B4-BE49-F238E27FC236}">
                <a16:creationId xmlns:a16="http://schemas.microsoft.com/office/drawing/2014/main" id="{E16FC773-0610-98CC-7CCD-D817C4F40DA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800600" y="266700"/>
            <a:ext cx="3919202" cy="63246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6172990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50</TotalTime>
  <Words>661</Words>
  <Application>Microsoft Office PowerPoint</Application>
  <PresentationFormat>On-screen Show (4:3)</PresentationFormat>
  <Paragraphs>57</Paragraphs>
  <Slides>4</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4</vt:i4>
      </vt:variant>
    </vt:vector>
  </HeadingPairs>
  <TitlesOfParts>
    <vt:vector size="7" baseType="lpstr">
      <vt:lpstr>Arial</vt:lpstr>
      <vt:lpstr>Calibri</vt:lpstr>
      <vt:lpstr>Office Theme</vt:lpstr>
      <vt:lpstr>A data modeling problem</vt:lpstr>
      <vt:lpstr>Your tasks…</vt:lpstr>
      <vt:lpstr>Class diagram</vt:lpstr>
      <vt:lpstr>PowerPoint Presentation</vt:lpstr>
    </vt:vector>
  </TitlesOfParts>
  <Company>HP</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 data modeling problem</dc:title>
  <dc:creator>andrea</dc:creator>
  <cp:lastModifiedBy>Andrea Valente</cp:lastModifiedBy>
  <cp:revision>11</cp:revision>
  <dcterms:created xsi:type="dcterms:W3CDTF">2020-10-05T12:42:48Z</dcterms:created>
  <dcterms:modified xsi:type="dcterms:W3CDTF">2025-03-17T14:20:34Z</dcterms:modified>
</cp:coreProperties>
</file>